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D98B-B1BE-4123-9E63-F2D406073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CC71E-1CA4-453F-BD9C-DEC5E7BD5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52205-9343-4E6F-B78C-0D62F5D80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53DEB-F85C-4DB4-AA2D-2A1E69995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EA4F1-7999-44AA-8F64-5251ED6F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55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3C9E-618E-4BFA-B83F-854CCD7D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D89206-7B25-4190-83B1-D88C01F67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5E006-F82C-4D2A-BBDD-4B26E921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7022-568E-4F66-A6F0-B281C073D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EB272-97A1-4233-A3C2-3BB16434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40A71E-BD60-4EFA-91B8-BAC4A59A1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03ADA1-9714-4180-BA37-99AC0C132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CAD1C-500D-4166-9A97-8C9CC31BD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A70EE-DE6C-4663-907C-5B26B778C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74535-3CBD-44A8-809B-54473214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68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D378-96D6-4B27-B808-9D5AE047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CF45A-9334-4470-8BC0-94F27B79D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481E2-7319-4C6D-A9B3-43E0AEACF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1F3B2-4366-4A43-8FCD-43C3FA6D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6383D-EB06-4027-BDAC-DBA7B69C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1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5E2CC-31DC-47D1-8B83-22023D76C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3734A-7F35-454B-8703-5FDFE409A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9E4D5-0815-4B47-A172-AB7632060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CF9EF-3446-4F8D-9F78-30124B1B3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2ABF4-1F8C-4CE4-8C0E-947CAC05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1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898FC-CE0D-40B3-A062-9E76D7B4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15320-A953-4279-B029-9528CEFD6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075B1-4DC5-40FA-9094-79396BB2C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C1E47-4564-47B3-8076-49489DC11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717B1-846D-4869-BE23-BFB1C07E5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14CEC-7F57-455E-BFA8-D5BE6E39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2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C4380-BEA6-4376-9D92-A666AEA0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3BAF7-9E4D-49F0-9DFE-CA5DE6C6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47587-B3EE-4245-8912-D9674CFF2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C6A9D-8FF6-4219-A3B7-472C5AD43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77131-0303-42C6-8B53-9960D2CC7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E2E391-90FD-4A26-8014-3BB57F44D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844F3B-77E6-4BB6-AAAA-0125AD99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C3047C-8E93-4C65-A6CD-4816B8B07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17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C980-A131-442D-83CE-4A9618AB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FE2CC-0B6E-46C7-B158-0ADBFE7BA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EAF6F-B8ED-4A13-8619-29DB863B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3FC1DE-37BA-4944-9AE4-F2980CED7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5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E2EEDF-1D10-4182-A456-77DF3FB65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D6C9C8-889A-40B4-B12A-D1C35A5B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F4271-AAF0-41EE-B28B-89ADC495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8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A0FC-EF7F-4B96-B9B8-F4555A735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4E054-84C3-40D6-84B2-2353EE4F8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3A7C7-D502-48EF-A311-5147934A0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EA756-68FC-44D3-BD9D-079A86F44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97CE2-C43B-47AD-994C-FC5AF0B82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A10F7-C3DE-4FE0-84F4-A6E669AB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96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2F82-73EB-4EAE-BE2A-DEFF36BA9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4CBA0F-06AE-40B7-9E07-207F859DD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84F39-CEB0-4DC2-840B-49F580C96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A8881-8C1A-4451-A46E-930A8F882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AD909-B5FE-4C3F-B538-F1A1E0271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FC5B4-6245-446B-AFA2-51FB7B90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17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898D64-2E8D-4189-B11C-58C0D562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A9976-AB8D-46DB-8D45-487AF903A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206AD-C020-43F7-8F0E-E57A10BC0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F7635-B2F9-4BE5-9DB8-27DD66288CC1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C1325-CBA6-4651-803F-EA7E9297E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F5406-A958-4B15-8E26-3302D064E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2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A8FD-8EBB-4E84-AAA0-C677877D3A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74844-E3E9-4E98-BD60-ADD511C059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92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3B5B-C23D-4F59-BDF7-51236118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as indicators of SOC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10846-B5AB-41AB-A92B-293ADD00F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05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A0695-CD29-4ED8-8FE2-5599565D2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8BA6A-6872-4A4B-AA68-EF3B9F116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measurements of ecological communities (plant, soil microbial) work as indicators soil carbon status?</a:t>
            </a:r>
          </a:p>
          <a:p>
            <a:pPr lvl="1"/>
            <a:r>
              <a:rPr lang="en-US" dirty="0"/>
              <a:t>Do communities predict SOC concentration?</a:t>
            </a:r>
          </a:p>
          <a:p>
            <a:pPr lvl="1"/>
            <a:r>
              <a:rPr lang="en-US" dirty="0"/>
              <a:t>Do communities reflect recent changes in SOC?</a:t>
            </a:r>
          </a:p>
          <a:p>
            <a:pPr lvl="1"/>
            <a:r>
              <a:rPr lang="en-US" dirty="0"/>
              <a:t>Do communities predict imminent changes in SOC?</a:t>
            </a:r>
          </a:p>
          <a:p>
            <a:pPr lvl="1"/>
            <a:r>
              <a:rPr lang="en-US" dirty="0"/>
              <a:t>Do different indicators work better for surface vs subsurface?</a:t>
            </a:r>
          </a:p>
        </p:txBody>
      </p:sp>
    </p:spTree>
    <p:extLst>
      <p:ext uri="{BB962C8B-B14F-4D97-AF65-F5344CB8AC3E}">
        <p14:creationId xmlns:p14="http://schemas.microsoft.com/office/powerpoint/2010/main" val="228364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B3A6-D85C-4B66-8997-06D34A4C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Qualities of a good indicator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0BCC9-07D9-4276-88B0-E188ACC94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statistical association with SOC stocks</a:t>
            </a:r>
          </a:p>
          <a:p>
            <a:r>
              <a:rPr lang="en-US" dirty="0"/>
              <a:t>Relationship with SOC stocks interpretable</a:t>
            </a:r>
          </a:p>
          <a:p>
            <a:r>
              <a:rPr lang="en-US" dirty="0"/>
              <a:t>Measurements are cheap/easy for land managers</a:t>
            </a:r>
          </a:p>
        </p:txBody>
      </p:sp>
    </p:spTree>
    <p:extLst>
      <p:ext uri="{BB962C8B-B14F-4D97-AF65-F5344CB8AC3E}">
        <p14:creationId xmlns:p14="http://schemas.microsoft.com/office/powerpoint/2010/main" val="2180676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FA81-B7C3-4213-858E-75A75E4B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95" y="302340"/>
            <a:ext cx="10515600" cy="1325563"/>
          </a:xfrm>
        </p:spPr>
        <p:txBody>
          <a:bodyPr/>
          <a:lstStyle/>
          <a:p>
            <a:r>
              <a:rPr lang="en-US" dirty="0"/>
              <a:t>First take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95230-F329-4AFB-90E0-A72D7E304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02" y="154154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Which data have best explain SOC stocks?</a:t>
            </a:r>
          </a:p>
          <a:p>
            <a:r>
              <a:rPr lang="en-US" dirty="0"/>
              <a:t>Approach:</a:t>
            </a:r>
          </a:p>
          <a:p>
            <a:pPr lvl="1"/>
            <a:r>
              <a:rPr lang="en-US" dirty="0"/>
              <a:t>For each question, select largest possible complete data set</a:t>
            </a:r>
          </a:p>
          <a:p>
            <a:pPr lvl="1"/>
            <a:r>
              <a:rPr lang="en-US" dirty="0"/>
              <a:t>For high-dimensional data, standardize and use ordination (NMDS) to reduce dimensions</a:t>
            </a:r>
          </a:p>
          <a:p>
            <a:pPr lvl="2"/>
            <a:r>
              <a:rPr lang="en-US" dirty="0"/>
              <a:t>Herbaceous and canopy veg treated separately</a:t>
            </a:r>
          </a:p>
          <a:p>
            <a:pPr lvl="1"/>
            <a:r>
              <a:rPr lang="en-US" dirty="0"/>
              <a:t>Use variation partitioning to compare indicators</a:t>
            </a:r>
          </a:p>
          <a:p>
            <a:pPr lvl="1"/>
            <a:r>
              <a:rPr lang="en-US" dirty="0"/>
              <a:t>Follow up to interpret details</a:t>
            </a:r>
          </a:p>
          <a:p>
            <a:r>
              <a:rPr lang="en-US" dirty="0"/>
              <a:t>Others data interpretation consideration:</a:t>
            </a:r>
          </a:p>
          <a:p>
            <a:pPr lvl="1"/>
            <a:r>
              <a:rPr lang="en-US" dirty="0"/>
              <a:t>Reduce microbial taxa to broader taxonomic groups?</a:t>
            </a:r>
          </a:p>
          <a:p>
            <a:pPr lvl="1"/>
            <a:r>
              <a:rPr lang="en-US" dirty="0"/>
              <a:t>Reduce plants to growth form?</a:t>
            </a:r>
          </a:p>
        </p:txBody>
      </p:sp>
    </p:spTree>
    <p:extLst>
      <p:ext uri="{BB962C8B-B14F-4D97-AF65-F5344CB8AC3E}">
        <p14:creationId xmlns:p14="http://schemas.microsoft.com/office/powerpoint/2010/main" val="2332788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6DFE-54CD-4E07-A783-A99BB3BBF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13" y="0"/>
            <a:ext cx="11070454" cy="1325563"/>
          </a:xfrm>
        </p:spPr>
        <p:txBody>
          <a:bodyPr/>
          <a:lstStyle/>
          <a:p>
            <a:r>
              <a:rPr lang="en-US" dirty="0"/>
              <a:t>Ecological communities and current SOC status</a:t>
            </a:r>
          </a:p>
        </p:txBody>
      </p:sp>
      <p:pic>
        <p:nvPicPr>
          <p:cNvPr id="5" name="Picture 4" descr="Diagram, venn diagram&#10;&#10;Description automatically generated">
            <a:extLst>
              <a:ext uri="{FF2B5EF4-FFF2-40B4-BE49-F238E27FC236}">
                <a16:creationId xmlns:a16="http://schemas.microsoft.com/office/drawing/2014/main" id="{132C5AD5-7448-4793-8D3A-A9025FC15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0" y="2539014"/>
            <a:ext cx="4905013" cy="4225497"/>
          </a:xfrm>
          <a:prstGeom prst="rect">
            <a:avLst/>
          </a:prstGeom>
        </p:spPr>
      </p:pic>
      <p:pic>
        <p:nvPicPr>
          <p:cNvPr id="7" name="Picture 6" descr="Diagram, venn diagram&#10;&#10;Description automatically generated">
            <a:extLst>
              <a:ext uri="{FF2B5EF4-FFF2-40B4-BE49-F238E27FC236}">
                <a16:creationId xmlns:a16="http://schemas.microsoft.com/office/drawing/2014/main" id="{036939DE-AA51-4705-A5E0-4E9947EA8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70" y="2539014"/>
            <a:ext cx="4905013" cy="4225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04F699-C3CD-4933-8BAD-AB2324CE5181}"/>
              </a:ext>
            </a:extLst>
          </p:cNvPr>
          <p:cNvSpPr txBox="1"/>
          <p:nvPr/>
        </p:nvSpPr>
        <p:spPr>
          <a:xfrm>
            <a:off x="2723768" y="6167931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0-10cm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A1F224-766E-4786-B4ED-E68BB576EE9C}"/>
              </a:ext>
            </a:extLst>
          </p:cNvPr>
          <p:cNvSpPr txBox="1"/>
          <p:nvPr/>
        </p:nvSpPr>
        <p:spPr>
          <a:xfrm>
            <a:off x="8016898" y="61679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10-40cm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711E3-8E72-4F42-9EB6-8B1673948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97" y="1077273"/>
            <a:ext cx="10515600" cy="4351338"/>
          </a:xfrm>
        </p:spPr>
        <p:txBody>
          <a:bodyPr/>
          <a:lstStyle/>
          <a:p>
            <a:r>
              <a:rPr lang="en-US" dirty="0"/>
              <a:t>Using 2018 data that have data on soil, plants, and microbes</a:t>
            </a:r>
          </a:p>
          <a:p>
            <a:pPr lvl="1"/>
            <a:r>
              <a:rPr lang="en-US" dirty="0"/>
              <a:t>0-10 cm: n = 27</a:t>
            </a:r>
          </a:p>
          <a:p>
            <a:pPr lvl="1"/>
            <a:r>
              <a:rPr lang="en-US" dirty="0"/>
              <a:t>10-40 cm: n = 28</a:t>
            </a:r>
          </a:p>
          <a:p>
            <a:r>
              <a:rPr lang="en-US" dirty="0"/>
              <a:t>High resolution (no grouping taxa)</a:t>
            </a:r>
          </a:p>
        </p:txBody>
      </p:sp>
    </p:spTree>
    <p:extLst>
      <p:ext uri="{BB962C8B-B14F-4D97-AF65-F5344CB8AC3E}">
        <p14:creationId xmlns:p14="http://schemas.microsoft.com/office/powerpoint/2010/main" val="1489775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8C82AF-108D-4C85-9F14-70A98074F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13" y="0"/>
            <a:ext cx="11070454" cy="1325563"/>
          </a:xfrm>
        </p:spPr>
        <p:txBody>
          <a:bodyPr/>
          <a:lstStyle/>
          <a:p>
            <a:r>
              <a:rPr lang="en-US" dirty="0"/>
              <a:t>Ecological communities and recent SOC changes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8D2B2D-E797-4FA6-BE36-8C3322C9B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2538"/>
            <a:ext cx="10515600" cy="931369"/>
          </a:xfrm>
        </p:spPr>
        <p:txBody>
          <a:bodyPr/>
          <a:lstStyle/>
          <a:p>
            <a:r>
              <a:rPr lang="en-US" dirty="0"/>
              <a:t>Change 2015-2018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611090-0D6C-4FE9-A811-05467B198519}"/>
              </a:ext>
            </a:extLst>
          </p:cNvPr>
          <p:cNvSpPr txBox="1"/>
          <p:nvPr/>
        </p:nvSpPr>
        <p:spPr>
          <a:xfrm>
            <a:off x="2723768" y="6167931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0-10cm</a:t>
            </a:r>
          </a:p>
        </p:txBody>
      </p:sp>
      <p:pic>
        <p:nvPicPr>
          <p:cNvPr id="10" name="Picture 9" descr="Diagram, venn diagram&#10;&#10;Description automatically generated">
            <a:extLst>
              <a:ext uri="{FF2B5EF4-FFF2-40B4-BE49-F238E27FC236}">
                <a16:creationId xmlns:a16="http://schemas.microsoft.com/office/drawing/2014/main" id="{AD91F12F-2600-48B3-8D1A-C2E3F70EB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3" y="1718222"/>
            <a:ext cx="5216640" cy="4493953"/>
          </a:xfrm>
          <a:prstGeom prst="rect">
            <a:avLst/>
          </a:prstGeom>
        </p:spPr>
      </p:pic>
      <p:pic>
        <p:nvPicPr>
          <p:cNvPr id="12" name="Picture 11" descr="Diagram, venn diagram&#10;&#10;Description automatically generated">
            <a:extLst>
              <a:ext uri="{FF2B5EF4-FFF2-40B4-BE49-F238E27FC236}">
                <a16:creationId xmlns:a16="http://schemas.microsoft.com/office/drawing/2014/main" id="{09B5864E-167A-4C1C-9FD3-2972BD2A7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718222"/>
            <a:ext cx="5216641" cy="44939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651E6D-BF0B-4606-BA5B-834E2D141B55}"/>
              </a:ext>
            </a:extLst>
          </p:cNvPr>
          <p:cNvSpPr txBox="1"/>
          <p:nvPr/>
        </p:nvSpPr>
        <p:spPr>
          <a:xfrm>
            <a:off x="8016898" y="61679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10-40cm</a:t>
            </a:r>
          </a:p>
        </p:txBody>
      </p:sp>
    </p:spTree>
    <p:extLst>
      <p:ext uri="{BB962C8B-B14F-4D97-AF65-F5344CB8AC3E}">
        <p14:creationId xmlns:p14="http://schemas.microsoft.com/office/powerpoint/2010/main" val="31829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3E9FD-6482-42FF-ADB5-F55DE0E29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66" y="1349764"/>
            <a:ext cx="10515600" cy="2725086"/>
          </a:xfrm>
        </p:spPr>
        <p:txBody>
          <a:bodyPr/>
          <a:lstStyle/>
          <a:p>
            <a:r>
              <a:rPr lang="en-US" dirty="0"/>
              <a:t>Data for points that have microbe and plant data for 2018, soil data for 2018 and 2021</a:t>
            </a:r>
          </a:p>
          <a:p>
            <a:pPr lvl="1"/>
            <a:r>
              <a:rPr lang="en-US" dirty="0"/>
              <a:t>0-10 cm: n = 13</a:t>
            </a:r>
          </a:p>
          <a:p>
            <a:pPr lvl="1"/>
            <a:r>
              <a:rPr lang="en-US" dirty="0"/>
              <a:t>10-40 cm: n = 14</a:t>
            </a:r>
          </a:p>
          <a:p>
            <a:r>
              <a:rPr lang="en-US" dirty="0"/>
              <a:t>Sample size is a problem for this…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16FADC-4556-410D-A18B-E51EE81C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80" y="121298"/>
            <a:ext cx="11070454" cy="1325563"/>
          </a:xfrm>
        </p:spPr>
        <p:txBody>
          <a:bodyPr/>
          <a:lstStyle/>
          <a:p>
            <a:r>
              <a:rPr lang="en-US" dirty="0"/>
              <a:t>Ecological communities and future SOC changes</a:t>
            </a:r>
          </a:p>
        </p:txBody>
      </p:sp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3CECA94F-A118-4186-B54B-86B232E3D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88" y="3406517"/>
            <a:ext cx="3891822" cy="3352668"/>
          </a:xfrm>
          <a:prstGeom prst="rect">
            <a:avLst/>
          </a:prstGeom>
        </p:spPr>
      </p:pic>
      <p:pic>
        <p:nvPicPr>
          <p:cNvPr id="8" name="Picture 7" descr="Diagram, venn diagram&#10;&#10;Description automatically generated">
            <a:extLst>
              <a:ext uri="{FF2B5EF4-FFF2-40B4-BE49-F238E27FC236}">
                <a16:creationId xmlns:a16="http://schemas.microsoft.com/office/drawing/2014/main" id="{6B009AB9-DE1F-46C0-BB90-213D58E6F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216" y="3406517"/>
            <a:ext cx="3891822" cy="3352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3ED6DC-8FA8-4AFA-9648-D9D5EE9A1E87}"/>
              </a:ext>
            </a:extLst>
          </p:cNvPr>
          <p:cNvSpPr txBox="1"/>
          <p:nvPr/>
        </p:nvSpPr>
        <p:spPr>
          <a:xfrm>
            <a:off x="3403606" y="6352597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0-10cm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23261-7B9D-425D-953C-B9A39C2574E3}"/>
              </a:ext>
            </a:extLst>
          </p:cNvPr>
          <p:cNvSpPr txBox="1"/>
          <p:nvPr/>
        </p:nvSpPr>
        <p:spPr>
          <a:xfrm>
            <a:off x="7117672" y="63525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10-40cm</a:t>
            </a:r>
          </a:p>
        </p:txBody>
      </p:sp>
    </p:spTree>
    <p:extLst>
      <p:ext uri="{BB962C8B-B14F-4D97-AF65-F5344CB8AC3E}">
        <p14:creationId xmlns:p14="http://schemas.microsoft.com/office/powerpoint/2010/main" val="113157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8154B-C209-44C7-94F3-358B6DCF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32" y="169182"/>
            <a:ext cx="10515600" cy="1325563"/>
          </a:xfrm>
        </p:spPr>
        <p:txBody>
          <a:bodyPr/>
          <a:lstStyle/>
          <a:p>
            <a:r>
              <a:rPr lang="en-US" dirty="0"/>
              <a:t>Variation Partitioning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0B988-3794-4396-A340-57FEA7BE2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78" y="1494745"/>
            <a:ext cx="10515600" cy="4351338"/>
          </a:xfrm>
        </p:spPr>
        <p:txBody>
          <a:bodyPr/>
          <a:lstStyle/>
          <a:p>
            <a:r>
              <a:rPr lang="en-US" dirty="0"/>
              <a:t>Overview of how our potential indicators predict SOC</a:t>
            </a:r>
          </a:p>
          <a:p>
            <a:r>
              <a:rPr lang="en-US" dirty="0"/>
              <a:t>In practice, difficult to interpret</a:t>
            </a:r>
          </a:p>
          <a:p>
            <a:r>
              <a:rPr lang="en-US" dirty="0"/>
              <a:t>Sample size is low for the number of predictors</a:t>
            </a:r>
          </a:p>
        </p:txBody>
      </p:sp>
    </p:spTree>
    <p:extLst>
      <p:ext uri="{BB962C8B-B14F-4D97-AF65-F5344CB8AC3E}">
        <p14:creationId xmlns:p14="http://schemas.microsoft.com/office/powerpoint/2010/main" val="2699291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3ED7-53B7-4F56-9970-351077F60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Bacteria/Archaea as indicators of SOC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F3723-B936-445B-AF2B-23EF6199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33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283</Words>
  <Application>Microsoft Office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Questions</vt:lpstr>
      <vt:lpstr>Qualities of a good indicator</vt:lpstr>
      <vt:lpstr>First take</vt:lpstr>
      <vt:lpstr>Ecological communities and current SOC status</vt:lpstr>
      <vt:lpstr>Ecological communities and recent SOC changes</vt:lpstr>
      <vt:lpstr>Ecological communities and future SOC changes</vt:lpstr>
      <vt:lpstr>Variation Partitioning Takeaways</vt:lpstr>
      <vt:lpstr>Bacteria/Archaea as indicators of SOC status</vt:lpstr>
      <vt:lpstr>Plants as indicators of SOC status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Weverka</dc:creator>
  <cp:lastModifiedBy>Jacob Weverka</cp:lastModifiedBy>
  <cp:revision>17</cp:revision>
  <dcterms:created xsi:type="dcterms:W3CDTF">2021-10-05T15:46:37Z</dcterms:created>
  <dcterms:modified xsi:type="dcterms:W3CDTF">2021-10-05T20:31:32Z</dcterms:modified>
</cp:coreProperties>
</file>